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76" r:id="rId5"/>
    <p:sldId id="258" r:id="rId6"/>
    <p:sldId id="259" r:id="rId7"/>
    <p:sldId id="260" r:id="rId8"/>
    <p:sldId id="265" r:id="rId9"/>
    <p:sldId id="261" r:id="rId10"/>
    <p:sldId id="264" r:id="rId11"/>
    <p:sldId id="263" r:id="rId12"/>
    <p:sldId id="262" r:id="rId13"/>
    <p:sldId id="268" r:id="rId14"/>
    <p:sldId id="271" r:id="rId15"/>
    <p:sldId id="270" r:id="rId16"/>
    <p:sldId id="272" r:id="rId17"/>
    <p:sldId id="269" r:id="rId18"/>
    <p:sldId id="273" r:id="rId19"/>
    <p:sldId id="274" r:id="rId20"/>
    <p:sldId id="278"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176748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0F939-0C02-4A27-A538-B8D5A4A5CEC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52477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289175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934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338886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142459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1650067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31409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157509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117591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410073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20F939-0C02-4A27-A538-B8D5A4A5CEC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136752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20F939-0C02-4A27-A538-B8D5A4A5CEC9}"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372859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258106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133302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920F939-0C02-4A27-A538-B8D5A4A5CEC9}" type="datetimeFigureOut">
              <a:rPr lang="en-US" smtClean="0"/>
              <a:t>9/10/2020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16635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0F939-0C02-4A27-A538-B8D5A4A5CEC9}"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C2A43-08B4-4477-8628-D0E5A57FF346}" type="slidenum">
              <a:rPr lang="en-US" smtClean="0"/>
              <a:t>‹#›</a:t>
            </a:fld>
            <a:endParaRPr lang="en-US"/>
          </a:p>
        </p:txBody>
      </p:sp>
    </p:spTree>
    <p:extLst>
      <p:ext uri="{BB962C8B-B14F-4D97-AF65-F5344CB8AC3E}">
        <p14:creationId xmlns:p14="http://schemas.microsoft.com/office/powerpoint/2010/main" val="206502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920F939-0C02-4A27-A538-B8D5A4A5CEC9}" type="datetimeFigureOut">
              <a:rPr lang="en-US" smtClean="0"/>
              <a:t>9/10/2020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CC2A43-08B4-4477-8628-D0E5A57FF346}" type="slidenum">
              <a:rPr lang="en-US" smtClean="0"/>
              <a:t>‹#›</a:t>
            </a:fld>
            <a:endParaRPr lang="en-US"/>
          </a:p>
        </p:txBody>
      </p:sp>
    </p:spTree>
    <p:extLst>
      <p:ext uri="{BB962C8B-B14F-4D97-AF65-F5344CB8AC3E}">
        <p14:creationId xmlns:p14="http://schemas.microsoft.com/office/powerpoint/2010/main" val="33254180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ved=0CAcQjRxqFQoTCMionvGux8cCFY06iAodmaQLow&amp;url=http://www.forbes.com/pictures/mef45eghm/stephen-hemsley/&amp;ei=2APeVcjcA431oASZya6YCg&amp;psig=AFQjCNHahv5o5IYNqdMCl6xWsJSE9EqJvQ&amp;ust=1440699734835046"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CAcQjRxqFQoTCNjsoJf13ccCFZB8kgodKm0LHA&amp;url=http://ethiopianchildren.org/&amp;psig=AFQjCNFVtjxR4OSETWhyCmOZaE9uLSXjxQ&amp;ust=1441474449818723"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0CAcQjRxqFQoTCOPV0e333ccCFZMRkgod32MM8A&amp;url=http://blog.studentadvisor.com/college-winter-break-a-parents-guide-to-keeping-the-peace-at-home/&amp;psig=AFQjCNEUJL90S0tzl7GSDtu1Lb9UwvFLTw&amp;ust=144147519234047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3FBC-7C15-40AA-9001-EA9D6CC391E9}"/>
              </a:ext>
            </a:extLst>
          </p:cNvPr>
          <p:cNvSpPr>
            <a:spLocks noGrp="1"/>
          </p:cNvSpPr>
          <p:nvPr>
            <p:ph type="ctrTitle"/>
          </p:nvPr>
        </p:nvSpPr>
        <p:spPr/>
        <p:txBody>
          <a:bodyPr/>
          <a:lstStyle/>
          <a:p>
            <a:r>
              <a:rPr lang="en-US" dirty="0"/>
              <a:t>NAVIGATING HEALTH CARE AFTER A DOUBLE WHAMMY</a:t>
            </a:r>
          </a:p>
        </p:txBody>
      </p:sp>
      <p:sp>
        <p:nvSpPr>
          <p:cNvPr id="3" name="Subtitle 2">
            <a:extLst>
              <a:ext uri="{FF2B5EF4-FFF2-40B4-BE49-F238E27FC236}">
                <a16:creationId xmlns:a16="http://schemas.microsoft.com/office/drawing/2014/main" id="{E0995893-6234-48A2-B321-4FC21060546A}"/>
              </a:ext>
            </a:extLst>
          </p:cNvPr>
          <p:cNvSpPr>
            <a:spLocks noGrp="1"/>
          </p:cNvSpPr>
          <p:nvPr>
            <p:ph type="subTitle" idx="1"/>
          </p:nvPr>
        </p:nvSpPr>
        <p:spPr/>
        <p:txBody>
          <a:bodyPr>
            <a:noAutofit/>
          </a:bodyPr>
          <a:lstStyle/>
          <a:p>
            <a:r>
              <a:rPr lang="en-US" sz="6000" b="1" dirty="0"/>
              <a:t>NO JOB </a:t>
            </a:r>
          </a:p>
          <a:p>
            <a:r>
              <a:rPr lang="en-US" sz="6000" b="1" dirty="0"/>
              <a:t>NO HEALTH CARE</a:t>
            </a:r>
          </a:p>
        </p:txBody>
      </p:sp>
      <p:pic>
        <p:nvPicPr>
          <p:cNvPr id="5" name="Picture 4" descr="Royalty-free failures photos free download | Pxfuel">
            <a:extLst>
              <a:ext uri="{FF2B5EF4-FFF2-40B4-BE49-F238E27FC236}">
                <a16:creationId xmlns:a16="http://schemas.microsoft.com/office/drawing/2014/main" id="{DEF13E00-DA28-4BC1-9780-22EB39AD0DCD}"/>
              </a:ext>
            </a:extLst>
          </p:cNvPr>
          <p:cNvPicPr>
            <a:picLocks noChangeAspect="1" noChangeArrowheads="1"/>
          </p:cNvPicPr>
          <p:nvPr/>
        </p:nvPicPr>
        <p:blipFill>
          <a:blip r:embed="rId2" cstate="print"/>
          <a:srcRect/>
          <a:stretch>
            <a:fillRect/>
          </a:stretch>
        </p:blipFill>
        <p:spPr bwMode="auto">
          <a:xfrm>
            <a:off x="8690775" y="2918129"/>
            <a:ext cx="3363401" cy="3450866"/>
          </a:xfrm>
          <a:prstGeom prst="rect">
            <a:avLst/>
          </a:prstGeom>
          <a:noFill/>
        </p:spPr>
      </p:pic>
    </p:spTree>
    <p:extLst>
      <p:ext uri="{BB962C8B-B14F-4D97-AF65-F5344CB8AC3E}">
        <p14:creationId xmlns:p14="http://schemas.microsoft.com/office/powerpoint/2010/main" val="170166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EFC7-F2F8-47AC-B3AD-1FD6875A2802}"/>
              </a:ext>
            </a:extLst>
          </p:cNvPr>
          <p:cNvSpPr>
            <a:spLocks noGrp="1"/>
          </p:cNvSpPr>
          <p:nvPr>
            <p:ph type="title"/>
          </p:nvPr>
        </p:nvSpPr>
        <p:spPr/>
        <p:txBody>
          <a:bodyPr/>
          <a:lstStyle/>
          <a:p>
            <a:pPr algn="ctr"/>
            <a:r>
              <a:rPr lang="en-US" sz="6000" dirty="0"/>
              <a:t>Why would it be </a:t>
            </a:r>
            <a:r>
              <a:rPr lang="en-US" sz="6000" u="sng" dirty="0"/>
              <a:t>less</a:t>
            </a:r>
            <a:r>
              <a:rPr lang="en-US" sz="6000" dirty="0"/>
              <a:t> expensive?</a:t>
            </a:r>
            <a:br>
              <a:rPr lang="en-US" sz="6000" dirty="0"/>
            </a:br>
            <a:br>
              <a:rPr lang="en-US" sz="6000" dirty="0"/>
            </a:br>
            <a:r>
              <a:rPr lang="en-US" sz="6000" dirty="0"/>
              <a:t>Because we would eliminate all the unnecessary administrative costs.</a:t>
            </a:r>
          </a:p>
        </p:txBody>
      </p:sp>
      <p:pic>
        <p:nvPicPr>
          <p:cNvPr id="4" name="Picture 4" descr="http://blogs-images.forbes.com/christopherhelman/files/2011/10/04m08yc1UEcUG_1349.jpg">
            <a:hlinkClick r:id="rId2"/>
            <a:extLst>
              <a:ext uri="{FF2B5EF4-FFF2-40B4-BE49-F238E27FC236}">
                <a16:creationId xmlns:a16="http://schemas.microsoft.com/office/drawing/2014/main" id="{862EB011-C6BA-4EC1-919F-998C3DAD4B52}"/>
              </a:ext>
            </a:extLst>
          </p:cNvPr>
          <p:cNvPicPr>
            <a:picLocks noChangeAspect="1" noChangeArrowheads="1"/>
          </p:cNvPicPr>
          <p:nvPr/>
        </p:nvPicPr>
        <p:blipFill>
          <a:blip r:embed="rId3" cstate="print"/>
          <a:srcRect l="20645" r="20000"/>
          <a:stretch>
            <a:fillRect/>
          </a:stretch>
        </p:blipFill>
        <p:spPr bwMode="auto">
          <a:xfrm>
            <a:off x="8937266" y="4007457"/>
            <a:ext cx="3093056" cy="2178658"/>
          </a:xfrm>
          <a:prstGeom prst="rect">
            <a:avLst/>
          </a:prstGeom>
          <a:noFill/>
        </p:spPr>
      </p:pic>
    </p:spTree>
    <p:extLst>
      <p:ext uri="{BB962C8B-B14F-4D97-AF65-F5344CB8AC3E}">
        <p14:creationId xmlns:p14="http://schemas.microsoft.com/office/powerpoint/2010/main" val="14454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D00D-C35E-451E-BA26-9A814CBCD95D}"/>
              </a:ext>
            </a:extLst>
          </p:cNvPr>
          <p:cNvSpPr>
            <a:spLocks noGrp="1"/>
          </p:cNvSpPr>
          <p:nvPr>
            <p:ph type="title"/>
          </p:nvPr>
        </p:nvSpPr>
        <p:spPr/>
        <p:txBody>
          <a:bodyPr/>
          <a:lstStyle/>
          <a:p>
            <a:r>
              <a:rPr lang="en-US" sz="6000" dirty="0"/>
              <a:t>How would it prevent you from getting sick or injured?</a:t>
            </a:r>
            <a:br>
              <a:rPr lang="en-US" sz="6000" dirty="0"/>
            </a:br>
            <a:r>
              <a:rPr lang="en-US" sz="6000" dirty="0"/>
              <a:t>Your families would have preventive care</a:t>
            </a:r>
          </a:p>
        </p:txBody>
      </p:sp>
      <p:pic>
        <p:nvPicPr>
          <p:cNvPr id="4" name="Picture 6" descr="http://ethiopianchildren.org/wp-content/uploads/2014/09/d23.jpg">
            <a:hlinkClick r:id="rId2"/>
            <a:extLst>
              <a:ext uri="{FF2B5EF4-FFF2-40B4-BE49-F238E27FC236}">
                <a16:creationId xmlns:a16="http://schemas.microsoft.com/office/drawing/2014/main" id="{B3F74A99-7582-4718-B145-0525DB78D433}"/>
              </a:ext>
            </a:extLst>
          </p:cNvPr>
          <p:cNvPicPr>
            <a:picLocks noChangeAspect="1" noChangeArrowheads="1"/>
          </p:cNvPicPr>
          <p:nvPr/>
        </p:nvPicPr>
        <p:blipFill>
          <a:blip r:embed="rId3" cstate="print"/>
          <a:srcRect/>
          <a:stretch>
            <a:fillRect/>
          </a:stretch>
        </p:blipFill>
        <p:spPr bwMode="auto">
          <a:xfrm>
            <a:off x="7513982" y="4544676"/>
            <a:ext cx="3848431" cy="1860606"/>
          </a:xfrm>
          <a:prstGeom prst="rect">
            <a:avLst/>
          </a:prstGeom>
          <a:noFill/>
        </p:spPr>
      </p:pic>
    </p:spTree>
    <p:extLst>
      <p:ext uri="{BB962C8B-B14F-4D97-AF65-F5344CB8AC3E}">
        <p14:creationId xmlns:p14="http://schemas.microsoft.com/office/powerpoint/2010/main" val="359426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9F66-E57F-4C35-9EF6-4D8CCB957606}"/>
              </a:ext>
            </a:extLst>
          </p:cNvPr>
          <p:cNvSpPr>
            <a:spLocks noGrp="1"/>
          </p:cNvSpPr>
          <p:nvPr>
            <p:ph type="title"/>
          </p:nvPr>
        </p:nvSpPr>
        <p:spPr/>
        <p:txBody>
          <a:bodyPr/>
          <a:lstStyle/>
          <a:p>
            <a:r>
              <a:rPr lang="en-US" sz="6000" dirty="0"/>
              <a:t>What would it mean if you got sick or injured? </a:t>
            </a:r>
            <a:br>
              <a:rPr lang="en-US" sz="6000" dirty="0"/>
            </a:br>
            <a:br>
              <a:rPr lang="en-US" sz="6000" dirty="0"/>
            </a:br>
            <a:r>
              <a:rPr lang="en-US" sz="6000" dirty="0"/>
              <a:t>Everything you needed would be covered</a:t>
            </a:r>
          </a:p>
        </p:txBody>
      </p:sp>
      <p:pic>
        <p:nvPicPr>
          <p:cNvPr id="4" name="Picture 6" descr="Woman wearing teal top and latex gloves | Pikrepo">
            <a:extLst>
              <a:ext uri="{FF2B5EF4-FFF2-40B4-BE49-F238E27FC236}">
                <a16:creationId xmlns:a16="http://schemas.microsoft.com/office/drawing/2014/main" id="{751F748F-EA4E-418C-A8D0-5CB0C64AF1D6}"/>
              </a:ext>
            </a:extLst>
          </p:cNvPr>
          <p:cNvPicPr>
            <a:picLocks noChangeAspect="1" noChangeArrowheads="1"/>
          </p:cNvPicPr>
          <p:nvPr/>
        </p:nvPicPr>
        <p:blipFill>
          <a:blip r:embed="rId2" cstate="print"/>
          <a:srcRect l="10660" b="8000"/>
          <a:stretch>
            <a:fillRect/>
          </a:stretch>
        </p:blipFill>
        <p:spPr bwMode="auto">
          <a:xfrm>
            <a:off x="8614575" y="4424901"/>
            <a:ext cx="2554487" cy="1752600"/>
          </a:xfrm>
          <a:prstGeom prst="rect">
            <a:avLst/>
          </a:prstGeom>
          <a:noFill/>
        </p:spPr>
      </p:pic>
    </p:spTree>
    <p:extLst>
      <p:ext uri="{BB962C8B-B14F-4D97-AF65-F5344CB8AC3E}">
        <p14:creationId xmlns:p14="http://schemas.microsoft.com/office/powerpoint/2010/main" val="177819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E802-229D-4F3E-90A2-19C516CA55D7}"/>
              </a:ext>
            </a:extLst>
          </p:cNvPr>
          <p:cNvSpPr>
            <a:spLocks noGrp="1"/>
          </p:cNvSpPr>
          <p:nvPr>
            <p:ph type="title"/>
          </p:nvPr>
        </p:nvSpPr>
        <p:spPr/>
        <p:txBody>
          <a:bodyPr/>
          <a:lstStyle/>
          <a:p>
            <a:r>
              <a:rPr lang="en-US" dirty="0"/>
              <a:t>What can </a:t>
            </a:r>
            <a:r>
              <a:rPr lang="en-US" u="sng" dirty="0"/>
              <a:t>YOU</a:t>
            </a:r>
            <a:r>
              <a:rPr lang="en-US" dirty="0"/>
              <a:t> do? Advocate!</a:t>
            </a:r>
          </a:p>
        </p:txBody>
      </p:sp>
      <p:sp>
        <p:nvSpPr>
          <p:cNvPr id="3" name="Content Placeholder 2">
            <a:extLst>
              <a:ext uri="{FF2B5EF4-FFF2-40B4-BE49-F238E27FC236}">
                <a16:creationId xmlns:a16="http://schemas.microsoft.com/office/drawing/2014/main" id="{460B29F5-8E69-472D-8680-1B139FF91B7A}"/>
              </a:ext>
            </a:extLst>
          </p:cNvPr>
          <p:cNvSpPr>
            <a:spLocks noGrp="1"/>
          </p:cNvSpPr>
          <p:nvPr>
            <p:ph idx="1"/>
          </p:nvPr>
        </p:nvSpPr>
        <p:spPr>
          <a:xfrm>
            <a:off x="1103312" y="1494846"/>
            <a:ext cx="8946541" cy="4753554"/>
          </a:xfrm>
        </p:spPr>
        <p:txBody>
          <a:bodyPr>
            <a:noAutofit/>
          </a:bodyPr>
          <a:lstStyle/>
          <a:p>
            <a:r>
              <a:rPr lang="en-US" sz="5400" dirty="0"/>
              <a:t>HR1384 2019-2020 </a:t>
            </a:r>
          </a:p>
          <a:p>
            <a:pPr marL="0" indent="0">
              <a:buNone/>
            </a:pPr>
            <a:r>
              <a:rPr lang="en-US" sz="5400" dirty="0"/>
              <a:t>Improved Medicare for All </a:t>
            </a:r>
          </a:p>
          <a:p>
            <a:pPr marL="0" indent="0">
              <a:buNone/>
            </a:pPr>
            <a:endParaRPr lang="en-US" sz="4800" dirty="0"/>
          </a:p>
          <a:p>
            <a:r>
              <a:rPr lang="en-US" sz="4800" dirty="0"/>
              <a:t>Sponsored by Congresswoman </a:t>
            </a:r>
            <a:r>
              <a:rPr lang="en-US" sz="4800" dirty="0" err="1"/>
              <a:t>Primila</a:t>
            </a:r>
            <a:r>
              <a:rPr lang="en-US" sz="4800" dirty="0"/>
              <a:t> Jayapal</a:t>
            </a:r>
          </a:p>
          <a:p>
            <a:endParaRPr lang="en-US" sz="4000" dirty="0"/>
          </a:p>
        </p:txBody>
      </p:sp>
    </p:spTree>
    <p:extLst>
      <p:ext uri="{BB962C8B-B14F-4D97-AF65-F5344CB8AC3E}">
        <p14:creationId xmlns:p14="http://schemas.microsoft.com/office/powerpoint/2010/main" val="88487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28BE-47A4-4F39-810E-1B063021513C}"/>
              </a:ext>
            </a:extLst>
          </p:cNvPr>
          <p:cNvSpPr>
            <a:spLocks noGrp="1"/>
          </p:cNvSpPr>
          <p:nvPr>
            <p:ph type="title"/>
          </p:nvPr>
        </p:nvSpPr>
        <p:spPr/>
        <p:txBody>
          <a:bodyPr/>
          <a:lstStyle/>
          <a:p>
            <a:r>
              <a:rPr lang="en-US" sz="5400" dirty="0"/>
              <a:t>What can </a:t>
            </a:r>
            <a:r>
              <a:rPr lang="en-US" sz="5400" u="sng" dirty="0"/>
              <a:t>YOU</a:t>
            </a:r>
            <a:r>
              <a:rPr lang="en-US" sz="5400" dirty="0"/>
              <a:t> do? Advocate!</a:t>
            </a:r>
            <a:br>
              <a:rPr lang="en-US" sz="5400" dirty="0"/>
            </a:br>
            <a:br>
              <a:rPr lang="en-US" sz="5400" dirty="0"/>
            </a:br>
            <a:br>
              <a:rPr lang="en-US" sz="5400" dirty="0"/>
            </a:br>
            <a:br>
              <a:rPr lang="en-US" sz="5400" dirty="0"/>
            </a:br>
            <a:br>
              <a:rPr lang="en-US" sz="5400" dirty="0"/>
            </a:br>
            <a:r>
              <a:rPr lang="en-US" sz="5400" dirty="0"/>
              <a:t> </a:t>
            </a:r>
          </a:p>
        </p:txBody>
      </p:sp>
      <p:sp>
        <p:nvSpPr>
          <p:cNvPr id="3" name="Content Placeholder 2">
            <a:extLst>
              <a:ext uri="{FF2B5EF4-FFF2-40B4-BE49-F238E27FC236}">
                <a16:creationId xmlns:a16="http://schemas.microsoft.com/office/drawing/2014/main" id="{4D7D0131-8628-4071-9ED5-3185FCC18A1C}"/>
              </a:ext>
            </a:extLst>
          </p:cNvPr>
          <p:cNvSpPr>
            <a:spLocks noGrp="1"/>
          </p:cNvSpPr>
          <p:nvPr>
            <p:ph idx="1"/>
          </p:nvPr>
        </p:nvSpPr>
        <p:spPr>
          <a:xfrm>
            <a:off x="1103312" y="2520562"/>
            <a:ext cx="8946541" cy="3727837"/>
          </a:xfrm>
        </p:spPr>
        <p:txBody>
          <a:bodyPr>
            <a:noAutofit/>
          </a:bodyPr>
          <a:lstStyle/>
          <a:p>
            <a:pPr marL="0" indent="0">
              <a:buNone/>
            </a:pPr>
            <a:r>
              <a:rPr lang="en-US" sz="4400" dirty="0"/>
              <a:t>2019-2020 Health Care Emergency Guarantee Act</a:t>
            </a:r>
          </a:p>
          <a:p>
            <a:pPr marL="0" indent="0">
              <a:buNone/>
            </a:pPr>
            <a:endParaRPr lang="en-US" sz="4400" dirty="0"/>
          </a:p>
          <a:p>
            <a:pPr marL="0" indent="0">
              <a:buNone/>
            </a:pPr>
            <a:r>
              <a:rPr lang="en-US" sz="4400" dirty="0"/>
              <a:t>Sponsored by </a:t>
            </a:r>
            <a:r>
              <a:rPr lang="en-US" sz="4400" dirty="0" err="1"/>
              <a:t>Congressswoman</a:t>
            </a:r>
            <a:r>
              <a:rPr lang="en-US" sz="4400" dirty="0"/>
              <a:t> </a:t>
            </a:r>
            <a:r>
              <a:rPr lang="en-US" sz="4400" dirty="0" err="1"/>
              <a:t>Primila</a:t>
            </a:r>
            <a:r>
              <a:rPr lang="en-US" sz="4400" dirty="0"/>
              <a:t> Jayapal</a:t>
            </a:r>
          </a:p>
        </p:txBody>
      </p:sp>
    </p:spTree>
    <p:extLst>
      <p:ext uri="{BB962C8B-B14F-4D97-AF65-F5344CB8AC3E}">
        <p14:creationId xmlns:p14="http://schemas.microsoft.com/office/powerpoint/2010/main" val="239593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A3FC-6AFE-4FC4-A638-DC5A8416307B}"/>
              </a:ext>
            </a:extLst>
          </p:cNvPr>
          <p:cNvSpPr>
            <a:spLocks noGrp="1"/>
          </p:cNvSpPr>
          <p:nvPr>
            <p:ph type="title"/>
          </p:nvPr>
        </p:nvSpPr>
        <p:spPr/>
        <p:txBody>
          <a:bodyPr/>
          <a:lstStyle/>
          <a:p>
            <a:r>
              <a:rPr lang="en-US" dirty="0"/>
              <a:t>What can </a:t>
            </a:r>
            <a:r>
              <a:rPr lang="en-US" u="sng" dirty="0"/>
              <a:t>YOU</a:t>
            </a:r>
            <a:r>
              <a:rPr lang="en-US" dirty="0"/>
              <a:t> do? Advocate!</a:t>
            </a:r>
          </a:p>
        </p:txBody>
      </p:sp>
      <p:sp>
        <p:nvSpPr>
          <p:cNvPr id="3" name="Content Placeholder 2">
            <a:extLst>
              <a:ext uri="{FF2B5EF4-FFF2-40B4-BE49-F238E27FC236}">
                <a16:creationId xmlns:a16="http://schemas.microsoft.com/office/drawing/2014/main" id="{C6EE36EC-55BA-4AD5-A8EF-EDDD38221797}"/>
              </a:ext>
            </a:extLst>
          </p:cNvPr>
          <p:cNvSpPr>
            <a:spLocks noGrp="1"/>
          </p:cNvSpPr>
          <p:nvPr>
            <p:ph idx="1"/>
          </p:nvPr>
        </p:nvSpPr>
        <p:spPr>
          <a:xfrm>
            <a:off x="1103312" y="1765190"/>
            <a:ext cx="8946541" cy="4483209"/>
          </a:xfrm>
        </p:spPr>
        <p:txBody>
          <a:bodyPr>
            <a:noAutofit/>
          </a:bodyPr>
          <a:lstStyle/>
          <a:p>
            <a:r>
              <a:rPr lang="en-US" sz="5400" dirty="0"/>
              <a:t>HR 5010 2019-2020 State based Universal Health care </a:t>
            </a:r>
          </a:p>
          <a:p>
            <a:r>
              <a:rPr lang="en-US" sz="5400" dirty="0"/>
              <a:t>Sponsored by Congressman Ro Khanna</a:t>
            </a:r>
          </a:p>
        </p:txBody>
      </p:sp>
    </p:spTree>
    <p:extLst>
      <p:ext uri="{BB962C8B-B14F-4D97-AF65-F5344CB8AC3E}">
        <p14:creationId xmlns:p14="http://schemas.microsoft.com/office/powerpoint/2010/main" val="366387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8E1C-1E6A-4166-A2B2-423BB0AD4626}"/>
              </a:ext>
            </a:extLst>
          </p:cNvPr>
          <p:cNvSpPr>
            <a:spLocks noGrp="1"/>
          </p:cNvSpPr>
          <p:nvPr>
            <p:ph type="title"/>
          </p:nvPr>
        </p:nvSpPr>
        <p:spPr/>
        <p:txBody>
          <a:bodyPr/>
          <a:lstStyle/>
          <a:p>
            <a:r>
              <a:rPr lang="en-US" dirty="0"/>
              <a:t>How can you find out who represents you in Congress?</a:t>
            </a:r>
          </a:p>
        </p:txBody>
      </p:sp>
      <p:sp>
        <p:nvSpPr>
          <p:cNvPr id="3" name="Content Placeholder 2">
            <a:extLst>
              <a:ext uri="{FF2B5EF4-FFF2-40B4-BE49-F238E27FC236}">
                <a16:creationId xmlns:a16="http://schemas.microsoft.com/office/drawing/2014/main" id="{2BFAA0EC-B659-4EEA-A0B8-9707083DDA1A}"/>
              </a:ext>
            </a:extLst>
          </p:cNvPr>
          <p:cNvSpPr>
            <a:spLocks noGrp="1"/>
          </p:cNvSpPr>
          <p:nvPr>
            <p:ph idx="1"/>
          </p:nvPr>
        </p:nvSpPr>
        <p:spPr/>
        <p:txBody>
          <a:bodyPr>
            <a:normAutofit fontScale="92500"/>
          </a:bodyPr>
          <a:lstStyle/>
          <a:p>
            <a:r>
              <a:rPr lang="en-US" sz="6600" dirty="0"/>
              <a:t>Google </a:t>
            </a:r>
          </a:p>
          <a:p>
            <a:pPr marL="0" indent="0">
              <a:buNone/>
            </a:pPr>
            <a:r>
              <a:rPr lang="en-US" sz="6600" dirty="0"/>
              <a:t>govtrack.us</a:t>
            </a:r>
          </a:p>
          <a:p>
            <a:pPr marL="0" indent="0">
              <a:buNone/>
            </a:pPr>
            <a:endParaRPr lang="en-US" sz="6600" dirty="0"/>
          </a:p>
          <a:p>
            <a:r>
              <a:rPr lang="en-US" sz="6600" dirty="0"/>
              <a:t>Type in your address</a:t>
            </a:r>
          </a:p>
        </p:txBody>
      </p:sp>
      <p:pic>
        <p:nvPicPr>
          <p:cNvPr id="5" name="Picture 8" descr="Want to be happy at work? Focus on career growth, not money">
            <a:extLst>
              <a:ext uri="{FF2B5EF4-FFF2-40B4-BE49-F238E27FC236}">
                <a16:creationId xmlns:a16="http://schemas.microsoft.com/office/drawing/2014/main" id="{76B6DEA0-5BEB-4854-9356-0B36E56730CE}"/>
              </a:ext>
            </a:extLst>
          </p:cNvPr>
          <p:cNvPicPr>
            <a:picLocks noChangeAspect="1" noChangeArrowheads="1"/>
          </p:cNvPicPr>
          <p:nvPr/>
        </p:nvPicPr>
        <p:blipFill>
          <a:blip r:embed="rId2" cstate="print"/>
          <a:srcRect/>
          <a:stretch>
            <a:fillRect/>
          </a:stretch>
        </p:blipFill>
        <p:spPr bwMode="auto">
          <a:xfrm>
            <a:off x="7410616" y="2234317"/>
            <a:ext cx="3678072" cy="2608027"/>
          </a:xfrm>
          <a:prstGeom prst="rect">
            <a:avLst/>
          </a:prstGeom>
          <a:noFill/>
        </p:spPr>
      </p:pic>
    </p:spTree>
    <p:extLst>
      <p:ext uri="{BB962C8B-B14F-4D97-AF65-F5344CB8AC3E}">
        <p14:creationId xmlns:p14="http://schemas.microsoft.com/office/powerpoint/2010/main" val="36841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CC96-6F37-40BB-8A67-047F998FBDCC}"/>
              </a:ext>
            </a:extLst>
          </p:cNvPr>
          <p:cNvSpPr>
            <a:spLocks noGrp="1"/>
          </p:cNvSpPr>
          <p:nvPr>
            <p:ph type="title"/>
          </p:nvPr>
        </p:nvSpPr>
        <p:spPr/>
        <p:txBody>
          <a:bodyPr/>
          <a:lstStyle/>
          <a:p>
            <a:r>
              <a:rPr lang="en-US" dirty="0"/>
              <a:t>How can you advocate?</a:t>
            </a:r>
          </a:p>
        </p:txBody>
      </p:sp>
      <p:sp>
        <p:nvSpPr>
          <p:cNvPr id="3" name="Content Placeholder 2">
            <a:extLst>
              <a:ext uri="{FF2B5EF4-FFF2-40B4-BE49-F238E27FC236}">
                <a16:creationId xmlns:a16="http://schemas.microsoft.com/office/drawing/2014/main" id="{D35BE41E-F145-4DC6-A0A1-E57DF28FD521}"/>
              </a:ext>
            </a:extLst>
          </p:cNvPr>
          <p:cNvSpPr>
            <a:spLocks noGrp="1"/>
          </p:cNvSpPr>
          <p:nvPr>
            <p:ph idx="1"/>
          </p:nvPr>
        </p:nvSpPr>
        <p:spPr>
          <a:xfrm>
            <a:off x="1104293" y="1566407"/>
            <a:ext cx="8946541" cy="4737651"/>
          </a:xfrm>
        </p:spPr>
        <p:txBody>
          <a:bodyPr>
            <a:normAutofit fontScale="85000" lnSpcReduction="20000"/>
          </a:bodyPr>
          <a:lstStyle/>
          <a:p>
            <a:r>
              <a:rPr lang="en-US" sz="5400" u="sng" dirty="0"/>
              <a:t>Ask </a:t>
            </a:r>
          </a:p>
          <a:p>
            <a:pPr marL="0" indent="0">
              <a:buNone/>
            </a:pPr>
            <a:r>
              <a:rPr lang="en-US" sz="5400" dirty="0"/>
              <a:t>Congressman Ed Perlmutter </a:t>
            </a:r>
          </a:p>
          <a:p>
            <a:pPr marL="0" indent="0">
              <a:buNone/>
            </a:pPr>
            <a:r>
              <a:rPr lang="en-US" sz="5400" dirty="0"/>
              <a:t>to co-sponsor  </a:t>
            </a:r>
          </a:p>
          <a:p>
            <a:pPr marL="0" indent="0">
              <a:buNone/>
            </a:pPr>
            <a:r>
              <a:rPr lang="en-US" sz="5400" dirty="0"/>
              <a:t>5010 and 6906.  </a:t>
            </a:r>
          </a:p>
          <a:p>
            <a:pPr marL="0" indent="0">
              <a:buNone/>
            </a:pPr>
            <a:endParaRPr lang="en-US" sz="5400" dirty="0"/>
          </a:p>
          <a:p>
            <a:pPr marL="0" indent="0">
              <a:buNone/>
            </a:pPr>
            <a:r>
              <a:rPr lang="en-US" sz="5400" u="sng" dirty="0"/>
              <a:t>Thank</a:t>
            </a:r>
            <a:r>
              <a:rPr lang="en-US" sz="5400" dirty="0"/>
              <a:t> him for co-sponsoring 1384</a:t>
            </a:r>
          </a:p>
          <a:p>
            <a:endParaRPr lang="en-US" sz="5400" dirty="0"/>
          </a:p>
          <a:p>
            <a:endParaRPr lang="en-US" dirty="0"/>
          </a:p>
        </p:txBody>
      </p:sp>
      <p:pic>
        <p:nvPicPr>
          <p:cNvPr id="5" name="Picture 2" descr="http://youngmillionairegroup.com/blog/files/2010/04/mastermind_group_around_conference_table.jpg">
            <a:extLst>
              <a:ext uri="{FF2B5EF4-FFF2-40B4-BE49-F238E27FC236}">
                <a16:creationId xmlns:a16="http://schemas.microsoft.com/office/drawing/2014/main" id="{40E611E0-8065-483C-A5D5-1B04C383EE2B}"/>
              </a:ext>
            </a:extLst>
          </p:cNvPr>
          <p:cNvPicPr>
            <a:picLocks noChangeAspect="1" noChangeArrowheads="1"/>
          </p:cNvPicPr>
          <p:nvPr/>
        </p:nvPicPr>
        <p:blipFill>
          <a:blip r:embed="rId2" cstate="print"/>
          <a:srcRect l="2491" t="16667"/>
          <a:stretch>
            <a:fillRect/>
          </a:stretch>
        </p:blipFill>
        <p:spPr bwMode="auto">
          <a:xfrm>
            <a:off x="8142136" y="2854518"/>
            <a:ext cx="3735580" cy="2164149"/>
          </a:xfrm>
          <a:prstGeom prst="rect">
            <a:avLst/>
          </a:prstGeom>
          <a:noFill/>
          <a:ln w="38100">
            <a:noFill/>
          </a:ln>
        </p:spPr>
      </p:pic>
    </p:spTree>
    <p:extLst>
      <p:ext uri="{BB962C8B-B14F-4D97-AF65-F5344CB8AC3E}">
        <p14:creationId xmlns:p14="http://schemas.microsoft.com/office/powerpoint/2010/main" val="55365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2352-4A83-4AA6-800D-79A4795E0F96}"/>
              </a:ext>
            </a:extLst>
          </p:cNvPr>
          <p:cNvSpPr>
            <a:spLocks noGrp="1"/>
          </p:cNvSpPr>
          <p:nvPr>
            <p:ph type="title"/>
          </p:nvPr>
        </p:nvSpPr>
        <p:spPr/>
        <p:txBody>
          <a:bodyPr/>
          <a:lstStyle/>
          <a:p>
            <a:r>
              <a:rPr lang="en-US" dirty="0"/>
              <a:t>How can you advocate?</a:t>
            </a:r>
          </a:p>
        </p:txBody>
      </p:sp>
      <p:sp>
        <p:nvSpPr>
          <p:cNvPr id="3" name="Content Placeholder 2">
            <a:extLst>
              <a:ext uri="{FF2B5EF4-FFF2-40B4-BE49-F238E27FC236}">
                <a16:creationId xmlns:a16="http://schemas.microsoft.com/office/drawing/2014/main" id="{B64A7D0D-A902-4938-AB86-6D5844DCD9B6}"/>
              </a:ext>
            </a:extLst>
          </p:cNvPr>
          <p:cNvSpPr>
            <a:spLocks noGrp="1"/>
          </p:cNvSpPr>
          <p:nvPr>
            <p:ph idx="1"/>
          </p:nvPr>
        </p:nvSpPr>
        <p:spPr>
          <a:xfrm>
            <a:off x="1103312" y="2052918"/>
            <a:ext cx="9805878" cy="4195481"/>
          </a:xfrm>
        </p:spPr>
        <p:txBody>
          <a:bodyPr>
            <a:normAutofit fontScale="92500" lnSpcReduction="20000"/>
          </a:bodyPr>
          <a:lstStyle/>
          <a:p>
            <a:r>
              <a:rPr lang="en-US" sz="6000" u="sng" dirty="0"/>
              <a:t>Thank </a:t>
            </a:r>
          </a:p>
          <a:p>
            <a:pPr marL="0" indent="0">
              <a:buNone/>
            </a:pPr>
            <a:r>
              <a:rPr lang="en-US" sz="6000" dirty="0"/>
              <a:t>Congressman </a:t>
            </a:r>
          </a:p>
          <a:p>
            <a:pPr marL="0" indent="0">
              <a:buNone/>
            </a:pPr>
            <a:r>
              <a:rPr lang="en-US" sz="6000" dirty="0"/>
              <a:t>Joe Neguse </a:t>
            </a:r>
          </a:p>
          <a:p>
            <a:pPr marL="0" indent="0">
              <a:buNone/>
            </a:pPr>
            <a:r>
              <a:rPr lang="en-US" sz="6000" dirty="0"/>
              <a:t>for co-sponsoring </a:t>
            </a:r>
          </a:p>
          <a:p>
            <a:pPr marL="0" indent="0">
              <a:buNone/>
            </a:pPr>
            <a:r>
              <a:rPr lang="en-US" sz="6000" dirty="0"/>
              <a:t>1384, 6906 and 5010</a:t>
            </a:r>
          </a:p>
          <a:p>
            <a:endParaRPr lang="en-US" dirty="0"/>
          </a:p>
        </p:txBody>
      </p:sp>
      <p:pic>
        <p:nvPicPr>
          <p:cNvPr id="5" name="Picture 2" descr="What is Family Caregiving? | Allegiance Home Care">
            <a:extLst>
              <a:ext uri="{FF2B5EF4-FFF2-40B4-BE49-F238E27FC236}">
                <a16:creationId xmlns:a16="http://schemas.microsoft.com/office/drawing/2014/main" id="{92F56DC9-16D4-4064-922D-D143BDD62571}"/>
              </a:ext>
            </a:extLst>
          </p:cNvPr>
          <p:cNvPicPr>
            <a:picLocks noChangeAspect="1" noChangeArrowheads="1"/>
          </p:cNvPicPr>
          <p:nvPr/>
        </p:nvPicPr>
        <p:blipFill>
          <a:blip r:embed="rId2" cstate="print"/>
          <a:srcRect/>
          <a:stretch>
            <a:fillRect/>
          </a:stretch>
        </p:blipFill>
        <p:spPr bwMode="auto">
          <a:xfrm flipH="1">
            <a:off x="8547651" y="2504661"/>
            <a:ext cx="3267985" cy="2846567"/>
          </a:xfrm>
          <a:prstGeom prst="rect">
            <a:avLst/>
          </a:prstGeom>
          <a:noFill/>
        </p:spPr>
      </p:pic>
    </p:spTree>
    <p:extLst>
      <p:ext uri="{BB962C8B-B14F-4D97-AF65-F5344CB8AC3E}">
        <p14:creationId xmlns:p14="http://schemas.microsoft.com/office/powerpoint/2010/main" val="1347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BC53-E830-49B4-8DFC-620643B6B815}"/>
              </a:ext>
            </a:extLst>
          </p:cNvPr>
          <p:cNvSpPr>
            <a:spLocks noGrp="1"/>
          </p:cNvSpPr>
          <p:nvPr>
            <p:ph type="title"/>
          </p:nvPr>
        </p:nvSpPr>
        <p:spPr/>
        <p:txBody>
          <a:bodyPr/>
          <a:lstStyle/>
          <a:p>
            <a:r>
              <a:rPr lang="en-US" dirty="0"/>
              <a:t>How can you advocate?</a:t>
            </a:r>
          </a:p>
        </p:txBody>
      </p:sp>
      <p:sp>
        <p:nvSpPr>
          <p:cNvPr id="3" name="Content Placeholder 2">
            <a:extLst>
              <a:ext uri="{FF2B5EF4-FFF2-40B4-BE49-F238E27FC236}">
                <a16:creationId xmlns:a16="http://schemas.microsoft.com/office/drawing/2014/main" id="{286DD7D5-2F02-4BE5-B132-A7FC73BE0794}"/>
              </a:ext>
            </a:extLst>
          </p:cNvPr>
          <p:cNvSpPr>
            <a:spLocks noGrp="1"/>
          </p:cNvSpPr>
          <p:nvPr>
            <p:ph idx="1"/>
          </p:nvPr>
        </p:nvSpPr>
        <p:spPr>
          <a:xfrm>
            <a:off x="1103312" y="1311966"/>
            <a:ext cx="8946541" cy="4936434"/>
          </a:xfrm>
        </p:spPr>
        <p:txBody>
          <a:bodyPr>
            <a:normAutofit fontScale="85000" lnSpcReduction="20000"/>
          </a:bodyPr>
          <a:lstStyle/>
          <a:p>
            <a:r>
              <a:rPr lang="en-US" sz="5400" u="sng" dirty="0"/>
              <a:t>Ask</a:t>
            </a:r>
            <a:r>
              <a:rPr lang="en-US" sz="5400" dirty="0"/>
              <a:t> </a:t>
            </a:r>
          </a:p>
          <a:p>
            <a:pPr marL="0" indent="0">
              <a:buNone/>
            </a:pPr>
            <a:r>
              <a:rPr lang="en-US" sz="5400" dirty="0"/>
              <a:t>Congresswoman </a:t>
            </a:r>
          </a:p>
          <a:p>
            <a:pPr marL="0" indent="0">
              <a:buNone/>
            </a:pPr>
            <a:r>
              <a:rPr lang="en-US" sz="5400" dirty="0"/>
              <a:t>Diana DeGette </a:t>
            </a:r>
          </a:p>
          <a:p>
            <a:pPr marL="0" indent="0">
              <a:buNone/>
            </a:pPr>
            <a:r>
              <a:rPr lang="en-US" sz="5400" dirty="0"/>
              <a:t>to co-sponsor </a:t>
            </a:r>
          </a:p>
          <a:p>
            <a:pPr marL="0" indent="0">
              <a:buNone/>
            </a:pPr>
            <a:r>
              <a:rPr lang="en-US" sz="5400" dirty="0"/>
              <a:t>5010 and 6906 </a:t>
            </a:r>
          </a:p>
          <a:p>
            <a:pPr marL="0" indent="0">
              <a:buNone/>
            </a:pPr>
            <a:r>
              <a:rPr lang="en-US" sz="5400" u="sng" dirty="0"/>
              <a:t>Thank</a:t>
            </a:r>
            <a:r>
              <a:rPr lang="en-US" sz="5400" dirty="0"/>
              <a:t> her for co-sponsoring 1384</a:t>
            </a:r>
          </a:p>
          <a:p>
            <a:endParaRPr lang="en-US" sz="5400" dirty="0"/>
          </a:p>
          <a:p>
            <a:endParaRPr lang="en-US" dirty="0"/>
          </a:p>
        </p:txBody>
      </p:sp>
      <p:pic>
        <p:nvPicPr>
          <p:cNvPr id="5" name="Picture 2" descr="http://studentadvisor.wpengine.com/wp-content/uploads/2011/12/college-winter-break-parents.jpg">
            <a:hlinkClick r:id="rId2"/>
            <a:extLst>
              <a:ext uri="{FF2B5EF4-FFF2-40B4-BE49-F238E27FC236}">
                <a16:creationId xmlns:a16="http://schemas.microsoft.com/office/drawing/2014/main" id="{F705F71E-2F90-4904-92A9-9BE8AB6A06A4}"/>
              </a:ext>
            </a:extLst>
          </p:cNvPr>
          <p:cNvPicPr>
            <a:picLocks noChangeAspect="1" noChangeArrowheads="1"/>
          </p:cNvPicPr>
          <p:nvPr/>
        </p:nvPicPr>
        <p:blipFill>
          <a:blip r:embed="rId3" cstate="print"/>
          <a:srcRect/>
          <a:stretch>
            <a:fillRect/>
          </a:stretch>
        </p:blipFill>
        <p:spPr bwMode="auto">
          <a:xfrm>
            <a:off x="7959256" y="1940118"/>
            <a:ext cx="3586633" cy="2433099"/>
          </a:xfrm>
          <a:prstGeom prst="rect">
            <a:avLst/>
          </a:prstGeom>
          <a:noFill/>
        </p:spPr>
      </p:pic>
    </p:spTree>
    <p:extLst>
      <p:ext uri="{BB962C8B-B14F-4D97-AF65-F5344CB8AC3E}">
        <p14:creationId xmlns:p14="http://schemas.microsoft.com/office/powerpoint/2010/main" val="395668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D9E9-6058-4A7F-BFDC-CF469C9CDD4A}"/>
              </a:ext>
            </a:extLst>
          </p:cNvPr>
          <p:cNvSpPr>
            <a:spLocks noGrp="1"/>
          </p:cNvSpPr>
          <p:nvPr>
            <p:ph type="title"/>
          </p:nvPr>
        </p:nvSpPr>
        <p:spPr/>
        <p:txBody>
          <a:bodyPr/>
          <a:lstStyle/>
          <a:p>
            <a:r>
              <a:rPr lang="en-US" sz="4000" dirty="0"/>
              <a:t>WHY IS YOUR HEALTH INSURANCE TIED TO YOUR JOB</a:t>
            </a:r>
            <a:r>
              <a:rPr lang="en-US" sz="4400" dirty="0"/>
              <a:t>?</a:t>
            </a:r>
          </a:p>
        </p:txBody>
      </p:sp>
      <p:sp>
        <p:nvSpPr>
          <p:cNvPr id="3" name="Content Placeholder 2">
            <a:extLst>
              <a:ext uri="{FF2B5EF4-FFF2-40B4-BE49-F238E27FC236}">
                <a16:creationId xmlns:a16="http://schemas.microsoft.com/office/drawing/2014/main" id="{BD46A6F7-CBEA-4E4F-A383-AED793C7BB0E}"/>
              </a:ext>
            </a:extLst>
          </p:cNvPr>
          <p:cNvSpPr>
            <a:spLocks noGrp="1"/>
          </p:cNvSpPr>
          <p:nvPr>
            <p:ph idx="1"/>
          </p:nvPr>
        </p:nvSpPr>
        <p:spPr/>
        <p:txBody>
          <a:bodyPr>
            <a:noAutofit/>
          </a:bodyPr>
          <a:lstStyle/>
          <a:p>
            <a:r>
              <a:rPr lang="en-US" sz="5400" dirty="0"/>
              <a:t>YOUR HARDWORKING FAMILY SHOULD HAVE HEALTH CARE SECURITY EVEN IF YOU LOOSE YOUR JOB</a:t>
            </a:r>
          </a:p>
        </p:txBody>
      </p:sp>
      <p:pic>
        <p:nvPicPr>
          <p:cNvPr id="5" name="Picture 12" descr="C:\Users\kohnfried-HP\Desktop\girl and doctor.png">
            <a:extLst>
              <a:ext uri="{FF2B5EF4-FFF2-40B4-BE49-F238E27FC236}">
                <a16:creationId xmlns:a16="http://schemas.microsoft.com/office/drawing/2014/main" id="{04CC0293-CEC9-4263-9966-53985CDB90F5}"/>
              </a:ext>
            </a:extLst>
          </p:cNvPr>
          <p:cNvPicPr>
            <a:picLocks noChangeAspect="1" noChangeArrowheads="1"/>
          </p:cNvPicPr>
          <p:nvPr/>
        </p:nvPicPr>
        <p:blipFill>
          <a:blip r:embed="rId2" cstate="print"/>
          <a:srcRect/>
          <a:stretch>
            <a:fillRect/>
          </a:stretch>
        </p:blipFill>
        <p:spPr bwMode="auto">
          <a:xfrm>
            <a:off x="8173941" y="4611756"/>
            <a:ext cx="3912041" cy="2107095"/>
          </a:xfrm>
          <a:prstGeom prst="rect">
            <a:avLst/>
          </a:prstGeom>
          <a:noFill/>
          <a:ln w="31750" cmpd="sng">
            <a:noFill/>
          </a:ln>
        </p:spPr>
      </p:pic>
    </p:spTree>
    <p:extLst>
      <p:ext uri="{BB962C8B-B14F-4D97-AF65-F5344CB8AC3E}">
        <p14:creationId xmlns:p14="http://schemas.microsoft.com/office/powerpoint/2010/main" val="206655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04FA-479B-45A6-8CA1-66AD0FC78266}"/>
              </a:ext>
            </a:extLst>
          </p:cNvPr>
          <p:cNvSpPr>
            <a:spLocks noGrp="1"/>
          </p:cNvSpPr>
          <p:nvPr>
            <p:ph type="title"/>
          </p:nvPr>
        </p:nvSpPr>
        <p:spPr/>
        <p:txBody>
          <a:bodyPr/>
          <a:lstStyle/>
          <a:p>
            <a:r>
              <a:rPr lang="en-US" dirty="0"/>
              <a:t>How can you advocate?</a:t>
            </a:r>
          </a:p>
        </p:txBody>
      </p:sp>
      <p:sp>
        <p:nvSpPr>
          <p:cNvPr id="3" name="Content Placeholder 2">
            <a:extLst>
              <a:ext uri="{FF2B5EF4-FFF2-40B4-BE49-F238E27FC236}">
                <a16:creationId xmlns:a16="http://schemas.microsoft.com/office/drawing/2014/main" id="{30B95301-30DE-43F1-A31E-1BCA2E3A9CC8}"/>
              </a:ext>
            </a:extLst>
          </p:cNvPr>
          <p:cNvSpPr>
            <a:spLocks noGrp="1"/>
          </p:cNvSpPr>
          <p:nvPr>
            <p:ph idx="1"/>
          </p:nvPr>
        </p:nvSpPr>
        <p:spPr/>
        <p:txBody>
          <a:bodyPr>
            <a:normAutofit fontScale="92500" lnSpcReduction="20000"/>
          </a:bodyPr>
          <a:lstStyle/>
          <a:p>
            <a:pPr marL="0" indent="0">
              <a:buNone/>
            </a:pPr>
            <a:r>
              <a:rPr lang="en-US" sz="4800" u="sng" dirty="0"/>
              <a:t>Ask </a:t>
            </a:r>
          </a:p>
          <a:p>
            <a:pPr marL="0" indent="0">
              <a:buNone/>
            </a:pPr>
            <a:r>
              <a:rPr lang="en-US" sz="4800" dirty="0"/>
              <a:t>Congressman Jason Crow </a:t>
            </a:r>
          </a:p>
          <a:p>
            <a:pPr marL="0" indent="0">
              <a:buNone/>
            </a:pPr>
            <a:r>
              <a:rPr lang="en-US" sz="4800" dirty="0"/>
              <a:t>to co-sponsor</a:t>
            </a:r>
          </a:p>
          <a:p>
            <a:r>
              <a:rPr lang="en-US" sz="4800" dirty="0"/>
              <a:t>1384</a:t>
            </a:r>
          </a:p>
          <a:p>
            <a:r>
              <a:rPr lang="en-US" sz="4800" dirty="0"/>
              <a:t>5010</a:t>
            </a:r>
          </a:p>
          <a:p>
            <a:r>
              <a:rPr lang="en-US" sz="4800" dirty="0"/>
              <a:t>6906</a:t>
            </a:r>
          </a:p>
        </p:txBody>
      </p:sp>
      <p:pic>
        <p:nvPicPr>
          <p:cNvPr id="5" name="Picture 2" descr="Here's what Colorado legislators managed to agree on as the ...">
            <a:extLst>
              <a:ext uri="{FF2B5EF4-FFF2-40B4-BE49-F238E27FC236}">
                <a16:creationId xmlns:a16="http://schemas.microsoft.com/office/drawing/2014/main" id="{D9C6B8F5-482A-4B77-8E66-11556C10BB9E}"/>
              </a:ext>
            </a:extLst>
          </p:cNvPr>
          <p:cNvPicPr>
            <a:picLocks noChangeAspect="1" noChangeArrowheads="1"/>
          </p:cNvPicPr>
          <p:nvPr/>
        </p:nvPicPr>
        <p:blipFill>
          <a:blip r:embed="rId2" cstate="print"/>
          <a:srcRect/>
          <a:stretch>
            <a:fillRect/>
          </a:stretch>
        </p:blipFill>
        <p:spPr bwMode="auto">
          <a:xfrm>
            <a:off x="5709036" y="3581400"/>
            <a:ext cx="5629524" cy="2828925"/>
          </a:xfrm>
          <a:prstGeom prst="rect">
            <a:avLst/>
          </a:prstGeom>
          <a:noFill/>
        </p:spPr>
      </p:pic>
    </p:spTree>
    <p:extLst>
      <p:ext uri="{BB962C8B-B14F-4D97-AF65-F5344CB8AC3E}">
        <p14:creationId xmlns:p14="http://schemas.microsoft.com/office/powerpoint/2010/main" val="1395733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9C05-7D1E-48AF-B501-4F4ECF4C0791}"/>
              </a:ext>
            </a:extLst>
          </p:cNvPr>
          <p:cNvSpPr>
            <a:spLocks noGrp="1"/>
          </p:cNvSpPr>
          <p:nvPr>
            <p:ph type="title"/>
          </p:nvPr>
        </p:nvSpPr>
        <p:spPr/>
        <p:txBody>
          <a:bodyPr/>
          <a:lstStyle/>
          <a:p>
            <a:r>
              <a:rPr lang="en-US" dirty="0"/>
              <a:t>But these bills have not passed so what can you do right now to provide </a:t>
            </a:r>
            <a:r>
              <a:rPr lang="en-US" u="sng" dirty="0"/>
              <a:t>immediate healthcare security </a:t>
            </a:r>
            <a:r>
              <a:rPr lang="en-US" dirty="0"/>
              <a:t>for your family?</a:t>
            </a:r>
            <a:br>
              <a:rPr lang="en-US" dirty="0"/>
            </a:br>
            <a:br>
              <a:rPr lang="en-US" dirty="0"/>
            </a:br>
            <a:r>
              <a:rPr lang="en-US" dirty="0" err="1"/>
              <a:t>Arvadans</a:t>
            </a:r>
            <a:r>
              <a:rPr lang="en-US" dirty="0"/>
              <a:t> for Progressive Action has invited an expert on current health care resources to speak with you. Cathy will introduce your next speaker.</a:t>
            </a:r>
          </a:p>
        </p:txBody>
      </p:sp>
      <p:pic>
        <p:nvPicPr>
          <p:cNvPr id="4" name="Picture 4" descr="File:Happy family (1).jpg - Wikimedia Commons">
            <a:extLst>
              <a:ext uri="{FF2B5EF4-FFF2-40B4-BE49-F238E27FC236}">
                <a16:creationId xmlns:a16="http://schemas.microsoft.com/office/drawing/2014/main" id="{0508D061-0935-42DB-8BC3-AA2D6956170A}"/>
              </a:ext>
            </a:extLst>
          </p:cNvPr>
          <p:cNvPicPr>
            <a:picLocks noChangeAspect="1" noChangeArrowheads="1"/>
          </p:cNvPicPr>
          <p:nvPr/>
        </p:nvPicPr>
        <p:blipFill>
          <a:blip r:embed="rId2" cstate="print"/>
          <a:srcRect/>
          <a:stretch>
            <a:fillRect/>
          </a:stretch>
        </p:blipFill>
        <p:spPr bwMode="auto">
          <a:xfrm>
            <a:off x="9207610" y="1526651"/>
            <a:ext cx="2623268" cy="2091192"/>
          </a:xfrm>
          <a:prstGeom prst="rect">
            <a:avLst/>
          </a:prstGeom>
          <a:noFill/>
        </p:spPr>
      </p:pic>
    </p:spTree>
    <p:extLst>
      <p:ext uri="{BB962C8B-B14F-4D97-AF65-F5344CB8AC3E}">
        <p14:creationId xmlns:p14="http://schemas.microsoft.com/office/powerpoint/2010/main" val="206598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03FF-CDED-4CA2-96C5-928CCBF7207F}"/>
              </a:ext>
            </a:extLst>
          </p:cNvPr>
          <p:cNvSpPr>
            <a:spLocks noGrp="1"/>
          </p:cNvSpPr>
          <p:nvPr>
            <p:ph type="title"/>
          </p:nvPr>
        </p:nvSpPr>
        <p:spPr/>
        <p:txBody>
          <a:bodyPr/>
          <a:lstStyle/>
          <a:p>
            <a:pPr algn="ctr"/>
            <a:r>
              <a:rPr lang="en-US" sz="8000" dirty="0"/>
              <a:t>502,057 Applied for unemployment in Colorado since March 2020</a:t>
            </a:r>
          </a:p>
        </p:txBody>
      </p:sp>
      <p:pic>
        <p:nvPicPr>
          <p:cNvPr id="4" name="Picture 2" descr="Colorado Nautical Flag">
            <a:extLst>
              <a:ext uri="{FF2B5EF4-FFF2-40B4-BE49-F238E27FC236}">
                <a16:creationId xmlns:a16="http://schemas.microsoft.com/office/drawing/2014/main" id="{86DAACE4-BFED-4B2A-9964-626004647FD3}"/>
              </a:ext>
            </a:extLst>
          </p:cNvPr>
          <p:cNvPicPr>
            <a:picLocks noChangeAspect="1" noChangeArrowheads="1"/>
          </p:cNvPicPr>
          <p:nvPr/>
        </p:nvPicPr>
        <p:blipFill>
          <a:blip r:embed="rId2" cstate="print"/>
          <a:srcRect/>
          <a:stretch>
            <a:fillRect/>
          </a:stretch>
        </p:blipFill>
        <p:spPr bwMode="auto">
          <a:xfrm>
            <a:off x="4823791" y="5356529"/>
            <a:ext cx="1843391" cy="1228447"/>
          </a:xfrm>
          <a:prstGeom prst="rect">
            <a:avLst/>
          </a:prstGeom>
          <a:noFill/>
        </p:spPr>
      </p:pic>
    </p:spTree>
    <p:extLst>
      <p:ext uri="{BB962C8B-B14F-4D97-AF65-F5344CB8AC3E}">
        <p14:creationId xmlns:p14="http://schemas.microsoft.com/office/powerpoint/2010/main" val="127322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E825-434D-4217-AA64-E3FAC2A2FF66}"/>
              </a:ext>
            </a:extLst>
          </p:cNvPr>
          <p:cNvSpPr>
            <a:spLocks noGrp="1"/>
          </p:cNvSpPr>
          <p:nvPr>
            <p:ph type="title"/>
          </p:nvPr>
        </p:nvSpPr>
        <p:spPr>
          <a:xfrm>
            <a:off x="646111" y="452718"/>
            <a:ext cx="9404723" cy="5995790"/>
          </a:xfrm>
        </p:spPr>
        <p:txBody>
          <a:bodyPr/>
          <a:lstStyle/>
          <a:p>
            <a:r>
              <a:rPr lang="en-US" sz="6600" dirty="0"/>
              <a:t>Another 975,000 applied for jobless aid under a separate program for self- employed and gig workers</a:t>
            </a:r>
          </a:p>
        </p:txBody>
      </p:sp>
    </p:spTree>
    <p:extLst>
      <p:ext uri="{BB962C8B-B14F-4D97-AF65-F5344CB8AC3E}">
        <p14:creationId xmlns:p14="http://schemas.microsoft.com/office/powerpoint/2010/main" val="7617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F5EE-FB3F-4EB1-8075-C8FF2185B823}"/>
              </a:ext>
            </a:extLst>
          </p:cNvPr>
          <p:cNvSpPr>
            <a:spLocks noGrp="1"/>
          </p:cNvSpPr>
          <p:nvPr>
            <p:ph type="title"/>
          </p:nvPr>
        </p:nvSpPr>
        <p:spPr>
          <a:xfrm>
            <a:off x="646111" y="452718"/>
            <a:ext cx="9404723" cy="5510760"/>
          </a:xfrm>
        </p:spPr>
        <p:txBody>
          <a:bodyPr/>
          <a:lstStyle/>
          <a:p>
            <a:pPr algn="ctr"/>
            <a:r>
              <a:rPr lang="en-US" sz="8800" dirty="0"/>
              <a:t>13% OF </a:t>
            </a:r>
            <a:r>
              <a:rPr lang="en-US" sz="8000" dirty="0"/>
              <a:t>Colorado’s adults are uninsured</a:t>
            </a:r>
            <a:br>
              <a:rPr lang="en-US" sz="8000" dirty="0"/>
            </a:br>
            <a:r>
              <a:rPr lang="en-US" sz="8000" dirty="0"/>
              <a:t>780,000 Coloradans</a:t>
            </a:r>
          </a:p>
        </p:txBody>
      </p:sp>
    </p:spTree>
    <p:extLst>
      <p:ext uri="{BB962C8B-B14F-4D97-AF65-F5344CB8AC3E}">
        <p14:creationId xmlns:p14="http://schemas.microsoft.com/office/powerpoint/2010/main" val="302663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4407-FFF4-42B7-9BDF-414348F5F0D7}"/>
              </a:ext>
            </a:extLst>
          </p:cNvPr>
          <p:cNvSpPr>
            <a:spLocks noGrp="1"/>
          </p:cNvSpPr>
          <p:nvPr>
            <p:ph type="title"/>
          </p:nvPr>
        </p:nvSpPr>
        <p:spPr/>
        <p:txBody>
          <a:bodyPr/>
          <a:lstStyle/>
          <a:p>
            <a:pPr algn="ctr"/>
            <a:r>
              <a:rPr lang="en-US" sz="5400" dirty="0"/>
              <a:t>Number who would have lost their health insurance coverage during the pandemic if Medicare for All  1384 had passed when it was first introduced</a:t>
            </a:r>
            <a:br>
              <a:rPr lang="en-US" sz="5400" dirty="0"/>
            </a:br>
            <a:r>
              <a:rPr lang="en-US" sz="9600" b="1" dirty="0"/>
              <a:t>zero</a:t>
            </a:r>
          </a:p>
        </p:txBody>
      </p:sp>
    </p:spTree>
    <p:extLst>
      <p:ext uri="{BB962C8B-B14F-4D97-AF65-F5344CB8AC3E}">
        <p14:creationId xmlns:p14="http://schemas.microsoft.com/office/powerpoint/2010/main" val="103872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E5B8-7EE7-49B2-98BC-3D91C0AF5C0B}"/>
              </a:ext>
            </a:extLst>
          </p:cNvPr>
          <p:cNvSpPr>
            <a:spLocks noGrp="1"/>
          </p:cNvSpPr>
          <p:nvPr>
            <p:ph type="title"/>
          </p:nvPr>
        </p:nvSpPr>
        <p:spPr/>
        <p:txBody>
          <a:bodyPr/>
          <a:lstStyle/>
          <a:p>
            <a:r>
              <a:rPr lang="en-US" sz="5400" dirty="0"/>
              <a:t>Number of people who would have health insurance coverage if HR 1384 had Passed</a:t>
            </a:r>
            <a:r>
              <a:rPr lang="en-US" sz="6000" dirty="0"/>
              <a:t>:</a:t>
            </a:r>
            <a:br>
              <a:rPr lang="en-US" sz="6000" dirty="0"/>
            </a:br>
            <a:br>
              <a:rPr lang="en-US" sz="6000" dirty="0"/>
            </a:br>
            <a:r>
              <a:rPr lang="en-US" sz="5400" dirty="0"/>
              <a:t>EVERYONE WHO </a:t>
            </a:r>
            <a:br>
              <a:rPr lang="en-US" sz="5400" dirty="0"/>
            </a:br>
            <a:r>
              <a:rPr lang="en-US" sz="5400" dirty="0"/>
              <a:t>LIVES IN AMERICA</a:t>
            </a:r>
          </a:p>
        </p:txBody>
      </p:sp>
      <p:pic>
        <p:nvPicPr>
          <p:cNvPr id="4" name="Picture 2" descr="C:\Users\kohnfried-HP\Documents\Katy's Documents\Health Care Cooperative\Pictures for PPT\Camping.jpg">
            <a:extLst>
              <a:ext uri="{FF2B5EF4-FFF2-40B4-BE49-F238E27FC236}">
                <a16:creationId xmlns:a16="http://schemas.microsoft.com/office/drawing/2014/main" id="{A2503A12-7B72-44D1-8BB2-4B4C1FC11B33}"/>
              </a:ext>
            </a:extLst>
          </p:cNvPr>
          <p:cNvPicPr>
            <a:picLocks noChangeAspect="1" noChangeArrowheads="1"/>
          </p:cNvPicPr>
          <p:nvPr/>
        </p:nvPicPr>
        <p:blipFill>
          <a:blip r:embed="rId2" cstate="print"/>
          <a:srcRect t="26667" r="4878" b="23333"/>
          <a:stretch>
            <a:fillRect/>
          </a:stretch>
        </p:blipFill>
        <p:spPr bwMode="auto">
          <a:xfrm flipH="1">
            <a:off x="7156173" y="3429000"/>
            <a:ext cx="4778731" cy="2854520"/>
          </a:xfrm>
          <a:prstGeom prst="rect">
            <a:avLst/>
          </a:prstGeom>
          <a:noFill/>
        </p:spPr>
      </p:pic>
    </p:spTree>
    <p:extLst>
      <p:ext uri="{BB962C8B-B14F-4D97-AF65-F5344CB8AC3E}">
        <p14:creationId xmlns:p14="http://schemas.microsoft.com/office/powerpoint/2010/main" val="36976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2AA2-797F-458B-A626-FFA56A5BF1A1}"/>
              </a:ext>
            </a:extLst>
          </p:cNvPr>
          <p:cNvSpPr>
            <a:spLocks noGrp="1"/>
          </p:cNvSpPr>
          <p:nvPr>
            <p:ph type="title"/>
          </p:nvPr>
        </p:nvSpPr>
        <p:spPr/>
        <p:txBody>
          <a:bodyPr/>
          <a:lstStyle/>
          <a:p>
            <a:r>
              <a:rPr lang="en-US" sz="8000" dirty="0"/>
              <a:t>Your hard working family would have health security even if you lost your job</a:t>
            </a:r>
            <a:br>
              <a:rPr lang="en-US" sz="8000" dirty="0"/>
            </a:br>
            <a:endParaRPr lang="en-US" sz="8000" dirty="0"/>
          </a:p>
        </p:txBody>
      </p:sp>
      <p:pic>
        <p:nvPicPr>
          <p:cNvPr id="3" name="Picture 2" descr="We can do it high res.jpg">
            <a:extLst>
              <a:ext uri="{FF2B5EF4-FFF2-40B4-BE49-F238E27FC236}">
                <a16:creationId xmlns:a16="http://schemas.microsoft.com/office/drawing/2014/main" id="{A2EABA95-48FF-4411-808F-9E08FD53A7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5502" y="3172569"/>
            <a:ext cx="3734117" cy="360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86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5DF2-6AB7-4010-8975-3B1738E872CD}"/>
              </a:ext>
            </a:extLst>
          </p:cNvPr>
          <p:cNvSpPr>
            <a:spLocks noGrp="1"/>
          </p:cNvSpPr>
          <p:nvPr>
            <p:ph type="title"/>
          </p:nvPr>
        </p:nvSpPr>
        <p:spPr/>
        <p:txBody>
          <a:bodyPr/>
          <a:lstStyle/>
          <a:p>
            <a:pPr algn="ctr"/>
            <a:r>
              <a:rPr lang="en-US" dirty="0"/>
              <a:t>How would we pay for it?</a:t>
            </a:r>
            <a:br>
              <a:rPr lang="en-US" dirty="0"/>
            </a:br>
            <a:r>
              <a:rPr lang="en-US" sz="8800" b="1" dirty="0"/>
              <a:t>A TAX </a:t>
            </a:r>
            <a:br>
              <a:rPr lang="en-US" dirty="0"/>
            </a:br>
            <a:br>
              <a:rPr lang="en-US" dirty="0"/>
            </a:br>
            <a:r>
              <a:rPr lang="en-US" sz="5400" dirty="0"/>
              <a:t>For almost all of us, the tax would be </a:t>
            </a:r>
            <a:r>
              <a:rPr lang="en-US" sz="5400" u="sng" dirty="0"/>
              <a:t>less </a:t>
            </a:r>
            <a:r>
              <a:rPr lang="en-US" sz="5400" dirty="0"/>
              <a:t>than we would pay for premiums, copays and deductibles</a:t>
            </a:r>
          </a:p>
        </p:txBody>
      </p:sp>
    </p:spTree>
    <p:extLst>
      <p:ext uri="{BB962C8B-B14F-4D97-AF65-F5344CB8AC3E}">
        <p14:creationId xmlns:p14="http://schemas.microsoft.com/office/powerpoint/2010/main" val="1903513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214</TotalTime>
  <Words>423</Words>
  <Application>Microsoft Office PowerPoint</Application>
  <PresentationFormat>Widescreen</PresentationFormat>
  <Paragraphs>60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NAVIGATING HEALTH CARE AFTER A DOUBLE WHAMMY</vt:lpstr>
      <vt:lpstr>WHY IS YOUR HEALTH INSURANCE TIED TO YOUR JOB?</vt:lpstr>
      <vt:lpstr>502,057 Applied for unemployment in Colorado since March 2020</vt:lpstr>
      <vt:lpstr>Another 975,000 applied for jobless aid under a separate program for self- employed and gig workers</vt:lpstr>
      <vt:lpstr>13% OF Colorado’s adults are uninsured 780,000 Coloradans</vt:lpstr>
      <vt:lpstr>Number who would have lost their health insurance coverage during the pandemic if Medicare for All  1384 had passed when it was first introduced zero</vt:lpstr>
      <vt:lpstr>Number of people who would have health insurance coverage if HR 1384 had Passed:  EVERYONE WHO  LIVES IN AMERICA</vt:lpstr>
      <vt:lpstr>Your hard working family would have health security even if you lost your job </vt:lpstr>
      <vt:lpstr>How would we pay for it? A TAX   For almost all of us, the tax would be less than we would pay for premiums, copays and deductibles</vt:lpstr>
      <vt:lpstr>Why would it be less expensive?  Because we would eliminate all the unnecessary administrative costs.</vt:lpstr>
      <vt:lpstr>How would it prevent you from getting sick or injured? Your families would have preventive care</vt:lpstr>
      <vt:lpstr>What would it mean if you got sick or injured?   Everything you needed would be covered</vt:lpstr>
      <vt:lpstr>What can YOU do? Advocate!</vt:lpstr>
      <vt:lpstr>What can YOU do? Advocate!      </vt:lpstr>
      <vt:lpstr>What can YOU do? Advocate!</vt:lpstr>
      <vt:lpstr>How can you find out who represents you in Congress?</vt:lpstr>
      <vt:lpstr>How can you advocate?</vt:lpstr>
      <vt:lpstr>How can you advocate?</vt:lpstr>
      <vt:lpstr>How can you advocate?</vt:lpstr>
      <vt:lpstr>How can you advocate?</vt:lpstr>
      <vt:lpstr>But these bills have not passed so what can you do right now to provide immediate healthcare security for your family?  Arvadans for Progressive Action has invited an expert on current health care resources to speak with you. Cathy will introduce your next speaker.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HEALTH CARE AFTER A DOUBLE WHAMMY</dc:title>
  <dc:creator>Jeanne Nicholson</dc:creator>
  <cp:lastModifiedBy>Jeanne Nicholson</cp:lastModifiedBy>
  <cp:revision>54</cp:revision>
  <dcterms:created xsi:type="dcterms:W3CDTF">2020-08-03T22:26:32Z</dcterms:created>
  <dcterms:modified xsi:type="dcterms:W3CDTF">2020-09-10T22:51:42Z</dcterms:modified>
</cp:coreProperties>
</file>